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98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300" r:id="rId16"/>
    <p:sldId id="281" r:id="rId17"/>
    <p:sldId id="306" r:id="rId18"/>
    <p:sldId id="295" r:id="rId19"/>
    <p:sldId id="296" r:id="rId20"/>
    <p:sldId id="297" r:id="rId21"/>
    <p:sldId id="282" r:id="rId22"/>
    <p:sldId id="303" r:id="rId23"/>
    <p:sldId id="283" r:id="rId24"/>
    <p:sldId id="293" r:id="rId25"/>
    <p:sldId id="287" r:id="rId26"/>
    <p:sldId id="284" r:id="rId27"/>
    <p:sldId id="288" r:id="rId28"/>
    <p:sldId id="285" r:id="rId29"/>
    <p:sldId id="286" r:id="rId30"/>
    <p:sldId id="289" r:id="rId31"/>
    <p:sldId id="292" r:id="rId32"/>
    <p:sldId id="290" r:id="rId33"/>
    <p:sldId id="291" r:id="rId34"/>
    <p:sldId id="270" r:id="rId35"/>
    <p:sldId id="271" r:id="rId36"/>
    <p:sldId id="272" r:id="rId37"/>
    <p:sldId id="274" r:id="rId38"/>
    <p:sldId id="275" r:id="rId39"/>
    <p:sldId id="273" r:id="rId40"/>
    <p:sldId id="301" r:id="rId41"/>
    <p:sldId id="276" r:id="rId42"/>
    <p:sldId id="277" r:id="rId43"/>
    <p:sldId id="280" r:id="rId44"/>
    <p:sldId id="279" r:id="rId45"/>
    <p:sldId id="302" r:id="rId46"/>
    <p:sldId id="305" r:id="rId47"/>
    <p:sldId id="304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86F8-CCA4-4967-899A-A8C410F25C72}" type="datetimeFigureOut">
              <a:rPr lang="nl-NL" smtClean="0"/>
              <a:pPr/>
              <a:t>25-1-2014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4DF4-5559-45F0-A310-7C6D551895F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Voorburchten van de Nuwendoorn een Nieuwburg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AB330-E241-477E-A3A8-584984A304B7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Boerderijaktiviteiten bij het Huis te Nuwendoorn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83214-B8F2-4510-B98A-E357F364E80F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Het Muiderslot had een voorburcht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D4D5A-1649-4D9F-953A-869B0445B637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B5C0-552E-430C-B08D-DF8B6654720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332656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Rekeningen van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Bengaert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Sey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vander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Tymmerage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bij hem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gedaen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anden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slote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tot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Medembliec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van zes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jairen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1" dirty="0" smtClean="0">
                <a:latin typeface="Arial" pitchFamily="34" charset="0"/>
              </a:rPr>
              <a:t>		(feitelijk acht jaar)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Afbeelding 8" descr="tymmerageoms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80928"/>
            <a:ext cx="5436096" cy="368529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491880" y="2348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(AD 1438 – 1446)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7-11-2013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23728" y="188640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3. Hanteert verschillende munteenheden, doch teruggerekend naar één eenheid: Vlaamse groot als de waarde van een penning</a:t>
            </a:r>
          </a:p>
        </p:txBody>
      </p:sp>
      <p:pic>
        <p:nvPicPr>
          <p:cNvPr id="5" name="Afbeelding 4" descr="groot vlaande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124744"/>
            <a:ext cx="2232248" cy="1138446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827584" y="2852937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Rekenwijze in ponden (£ of  </a:t>
            </a:r>
            <a:r>
              <a:rPr lang="nl-NL" dirty="0" err="1" smtClean="0"/>
              <a:t>lb</a:t>
            </a:r>
            <a:r>
              <a:rPr lang="nl-NL" dirty="0" smtClean="0"/>
              <a:t> = </a:t>
            </a:r>
            <a:r>
              <a:rPr lang="nl-NL" i="1" dirty="0" err="1" smtClean="0"/>
              <a:t>libra</a:t>
            </a:r>
            <a:r>
              <a:rPr lang="nl-NL" dirty="0" smtClean="0"/>
              <a:t>), schellingen (s = </a:t>
            </a:r>
            <a:r>
              <a:rPr lang="nl-NL" i="1" dirty="0" err="1" smtClean="0"/>
              <a:t>solidus</a:t>
            </a:r>
            <a:r>
              <a:rPr lang="nl-NL" dirty="0" smtClean="0"/>
              <a:t>), penningen (d = </a:t>
            </a:r>
            <a:r>
              <a:rPr lang="nl-NL" i="1" dirty="0" err="1" smtClean="0"/>
              <a:t>denarius</a:t>
            </a:r>
            <a:r>
              <a:rPr lang="nl-NL" dirty="0" smtClean="0"/>
              <a:t>) en </a:t>
            </a:r>
            <a:r>
              <a:rPr lang="nl-NL" dirty="0" err="1" smtClean="0"/>
              <a:t>miten</a:t>
            </a:r>
            <a:r>
              <a:rPr lang="nl-NL" dirty="0" smtClean="0"/>
              <a:t> of mijten:     </a:t>
            </a:r>
            <a:r>
              <a:rPr lang="nl-NL" dirty="0" smtClean="0">
                <a:solidFill>
                  <a:srgbClr val="FFFF00"/>
                </a:solidFill>
              </a:rPr>
              <a:t>..   </a:t>
            </a:r>
            <a:r>
              <a:rPr lang="nl-NL" dirty="0" err="1" smtClean="0">
                <a:solidFill>
                  <a:srgbClr val="FFFF00"/>
                </a:solidFill>
              </a:rPr>
              <a:t>lb</a:t>
            </a:r>
            <a:r>
              <a:rPr lang="nl-NL" dirty="0" smtClean="0">
                <a:solidFill>
                  <a:srgbClr val="FFFF00"/>
                </a:solidFill>
              </a:rPr>
              <a:t>    ..  s     .. d   (..  </a:t>
            </a:r>
            <a:r>
              <a:rPr lang="nl-NL" dirty="0" err="1" smtClean="0">
                <a:solidFill>
                  <a:srgbClr val="FFFF00"/>
                </a:solidFill>
              </a:rPr>
              <a:t>miten</a:t>
            </a:r>
            <a:r>
              <a:rPr lang="nl-NL" dirty="0" smtClean="0">
                <a:solidFill>
                  <a:srgbClr val="FFFF00"/>
                </a:solidFill>
              </a:rPr>
              <a:t>) 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1 Vlaams groot (standaard munt) =  1 denier (penning)</a:t>
            </a:r>
          </a:p>
          <a:p>
            <a:r>
              <a:rPr lang="nl-NL" dirty="0" smtClean="0"/>
              <a:t>1 pond = 20 schellingen </a:t>
            </a:r>
          </a:p>
          <a:p>
            <a:r>
              <a:rPr lang="nl-NL" dirty="0" smtClean="0"/>
              <a:t>1 schelling = 12 penningen,</a:t>
            </a:r>
          </a:p>
          <a:p>
            <a:r>
              <a:rPr lang="nl-NL" dirty="0" smtClean="0"/>
              <a:t>1 penning = 1 groot = 24 </a:t>
            </a:r>
            <a:r>
              <a:rPr lang="nl-NL" dirty="0" err="1" smtClean="0"/>
              <a:t>miten</a:t>
            </a:r>
            <a:r>
              <a:rPr lang="nl-NL" dirty="0" smtClean="0"/>
              <a:t> (1:20:240:5760). 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1 gulden = 20 stuivers</a:t>
            </a:r>
          </a:p>
          <a:p>
            <a:r>
              <a:rPr lang="nl-NL" dirty="0" smtClean="0"/>
              <a:t>1 pond = 6 gulden</a:t>
            </a:r>
          </a:p>
          <a:p>
            <a:r>
              <a:rPr lang="nl-NL" dirty="0" smtClean="0"/>
              <a:t>1 schelling = 6 stuivers</a:t>
            </a:r>
          </a:p>
          <a:p>
            <a:r>
              <a:rPr lang="nl-NL" dirty="0" smtClean="0"/>
              <a:t>1 penning  = ½  stuiver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572000" y="508518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Andere genoemde betaalmiddelen:</a:t>
            </a:r>
          </a:p>
          <a:p>
            <a:r>
              <a:rPr lang="nl-NL" dirty="0" err="1" smtClean="0"/>
              <a:t>engels</a:t>
            </a:r>
            <a:r>
              <a:rPr lang="nl-NL" dirty="0" smtClean="0"/>
              <a:t>, oord, </a:t>
            </a:r>
            <a:r>
              <a:rPr lang="nl-NL" dirty="0" err="1" smtClean="0"/>
              <a:t>arnoldus</a:t>
            </a:r>
            <a:r>
              <a:rPr lang="nl-NL" dirty="0" smtClean="0"/>
              <a:t> gulden, leeuwengroot,  </a:t>
            </a:r>
            <a:r>
              <a:rPr lang="nl-NL" dirty="0" err="1" smtClean="0"/>
              <a:t>lelyart</a:t>
            </a:r>
            <a:r>
              <a:rPr lang="nl-NL" dirty="0" smtClean="0"/>
              <a:t>, schild,  </a:t>
            </a:r>
            <a:r>
              <a:rPr lang="nl-NL" dirty="0" err="1" smtClean="0"/>
              <a:t>pieter</a:t>
            </a:r>
            <a:r>
              <a:rPr lang="nl-NL" dirty="0" smtClean="0"/>
              <a:t>, </a:t>
            </a:r>
            <a:r>
              <a:rPr lang="nl-NL" dirty="0" err="1" smtClean="0"/>
              <a:t>wilhelmustuin</a:t>
            </a:r>
            <a:r>
              <a:rPr lang="nl-NL" dirty="0" smtClean="0"/>
              <a:t>, rijnse gulden, rijder 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4" name="Afbeelding 13" descr="ge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569" y="2132856"/>
            <a:ext cx="2688299" cy="720080"/>
          </a:xfrm>
          <a:prstGeom prst="rect">
            <a:avLst/>
          </a:prstGeom>
        </p:spPr>
      </p:pic>
      <p:pic>
        <p:nvPicPr>
          <p:cNvPr id="15" name="Afbeelding 14" descr="gel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132856"/>
            <a:ext cx="2364809" cy="720080"/>
          </a:xfrm>
          <a:prstGeom prst="rect">
            <a:avLst/>
          </a:prstGeom>
        </p:spPr>
      </p:pic>
      <p:pic>
        <p:nvPicPr>
          <p:cNvPr id="16" name="Afbeelding 15" descr="gel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531" y="2132856"/>
            <a:ext cx="2109530" cy="720080"/>
          </a:xfrm>
          <a:prstGeom prst="rect">
            <a:avLst/>
          </a:prstGeom>
        </p:spPr>
      </p:pic>
      <p:pic>
        <p:nvPicPr>
          <p:cNvPr id="17" name="Afbeelding 16" descr="geld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5219" y="3429000"/>
            <a:ext cx="1653052" cy="584926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537027" y="29249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  </a:t>
            </a:r>
            <a:r>
              <a:rPr lang="nl-NL" dirty="0" err="1" smtClean="0"/>
              <a:t>lb</a:t>
            </a:r>
            <a:r>
              <a:rPr lang="nl-NL" dirty="0" smtClean="0"/>
              <a:t>  4 </a:t>
            </a:r>
            <a:r>
              <a:rPr lang="nl-NL" dirty="0" err="1" smtClean="0"/>
              <a:t>sc</a:t>
            </a:r>
            <a:r>
              <a:rPr lang="nl-NL" dirty="0" smtClean="0"/>
              <a:t>  8 d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707904" y="2924944"/>
            <a:ext cx="265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 </a:t>
            </a:r>
            <a:r>
              <a:rPr lang="nl-NL" dirty="0" err="1" smtClean="0"/>
              <a:t>sc</a:t>
            </a:r>
            <a:r>
              <a:rPr lang="nl-NL" dirty="0" smtClean="0"/>
              <a:t>    9  d  </a:t>
            </a:r>
            <a:r>
              <a:rPr lang="nl-NL" dirty="0" err="1" smtClean="0"/>
              <a:t>gVl</a:t>
            </a:r>
            <a:r>
              <a:rPr lang="nl-NL" dirty="0" smtClean="0"/>
              <a:t> 6 </a:t>
            </a:r>
            <a:r>
              <a:rPr lang="nl-NL" dirty="0" err="1" smtClean="0"/>
              <a:t>miten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6217547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 </a:t>
            </a:r>
            <a:r>
              <a:rPr lang="nl-NL" dirty="0" err="1" smtClean="0"/>
              <a:t>lb</a:t>
            </a:r>
            <a:r>
              <a:rPr lang="nl-NL" dirty="0" smtClean="0"/>
              <a:t>   8 </a:t>
            </a:r>
            <a:r>
              <a:rPr lang="nl-NL" dirty="0" err="1" smtClean="0"/>
              <a:t>sc</a:t>
            </a:r>
            <a:r>
              <a:rPr lang="nl-NL" dirty="0" smtClean="0"/>
              <a:t>    9  d  </a:t>
            </a:r>
            <a:r>
              <a:rPr lang="nl-NL" dirty="0" err="1" smtClean="0"/>
              <a:t>gVl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3409235" y="41397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30 gulden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6444208" y="11967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£     s    d  </a:t>
            </a:r>
            <a:r>
              <a:rPr lang="nl-NL" sz="3200" dirty="0" err="1" smtClean="0"/>
              <a:t>gVl</a:t>
            </a:r>
            <a:r>
              <a:rPr lang="nl-NL" sz="3200" dirty="0" smtClean="0"/>
              <a:t>   </a:t>
            </a:r>
            <a:endParaRPr lang="nl-NL" sz="3200" dirty="0"/>
          </a:p>
        </p:txBody>
      </p:sp>
      <p:sp>
        <p:nvSpPr>
          <p:cNvPr id="24" name="Tekstvak 23"/>
          <p:cNvSpPr txBox="1"/>
          <p:nvPr/>
        </p:nvSpPr>
        <p:spPr>
          <a:xfrm>
            <a:off x="1475656" y="11967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lb</a:t>
            </a:r>
            <a:r>
              <a:rPr lang="nl-NL" sz="3200" dirty="0" smtClean="0"/>
              <a:t>    </a:t>
            </a:r>
            <a:r>
              <a:rPr lang="nl-NL" sz="3200" dirty="0" err="1" smtClean="0"/>
              <a:t>sc</a:t>
            </a:r>
            <a:r>
              <a:rPr lang="nl-NL" sz="3200" dirty="0" smtClean="0"/>
              <a:t>     d</a:t>
            </a:r>
            <a:endParaRPr lang="nl-NL" sz="3200" dirty="0"/>
          </a:p>
        </p:txBody>
      </p:sp>
      <p:cxnSp>
        <p:nvCxnSpPr>
          <p:cNvPr id="28" name="Rechte verbindingslijn met pijl 27"/>
          <p:cNvCxnSpPr/>
          <p:nvPr/>
        </p:nvCxnSpPr>
        <p:spPr>
          <a:xfrm>
            <a:off x="1691680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2411760" y="1916832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3203848" y="18448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6660232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7308304" y="170080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H="1">
            <a:off x="7956376" y="1772816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>
            <a:off x="7668344" y="1700808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95536" y="1412776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4. Het document geeft  uitgebreide beschrijvingen van de plaats en de aard van de uitgevoerde werkzaamheden</a:t>
            </a:r>
          </a:p>
          <a:p>
            <a:endParaRPr lang="nl-NL" b="1" dirty="0" smtClean="0"/>
          </a:p>
          <a:p>
            <a:r>
              <a:rPr lang="nl-NL" sz="2400" dirty="0" smtClean="0"/>
              <a:t>Beschrijving  van werkzaamheden en kostenberekening voor de verschillende ambachtslieden: </a:t>
            </a:r>
          </a:p>
          <a:p>
            <a:r>
              <a:rPr lang="nl-NL" sz="2400" dirty="0" smtClean="0"/>
              <a:t> </a:t>
            </a:r>
            <a:r>
              <a:rPr lang="nl-NL" sz="2400" b="1" dirty="0" smtClean="0"/>
              <a:t>timmerlieden, smeden, straatmakers, metselaars, rietdekkers, leidekkers, glazeniers, schilders, stukadoors  en  </a:t>
            </a:r>
            <a:r>
              <a:rPr lang="nl-NL" sz="2400" b="1" dirty="0" err="1" smtClean="0"/>
              <a:t>beschoeiers</a:t>
            </a:r>
            <a:endParaRPr lang="nl-NL" sz="2400" b="1" dirty="0"/>
          </a:p>
        </p:txBody>
      </p:sp>
      <p:pic>
        <p:nvPicPr>
          <p:cNvPr id="5" name="Afbeelding 4" descr="Charlema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005064"/>
            <a:ext cx="1552575" cy="1600200"/>
          </a:xfrm>
          <a:prstGeom prst="rect">
            <a:avLst/>
          </a:prstGeom>
        </p:spPr>
      </p:pic>
      <p:pic>
        <p:nvPicPr>
          <p:cNvPr id="6" name="Afbeelding 5" descr="Charlem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365104"/>
            <a:ext cx="3888432" cy="1814602"/>
          </a:xfrm>
          <a:prstGeom prst="rect">
            <a:avLst/>
          </a:prstGeom>
        </p:spPr>
      </p:pic>
      <p:pic>
        <p:nvPicPr>
          <p:cNvPr id="7" name="Afbeelding 6" descr="Charlema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2800350" cy="1019175"/>
          </a:xfrm>
          <a:prstGeom prst="rect">
            <a:avLst/>
          </a:prstGeom>
        </p:spPr>
      </p:pic>
      <p:pic>
        <p:nvPicPr>
          <p:cNvPr id="8" name="Afbeelding 7" descr="Charlemag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97152"/>
            <a:ext cx="230505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19672" y="83671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Om de diverse objecten te kunnen plaatsen is een aantal triviale aannamen noodzakelijk: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03648" y="177281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Sael</a:t>
            </a:r>
            <a:r>
              <a:rPr lang="nl-NL" b="1" dirty="0" smtClean="0"/>
              <a:t>:</a:t>
            </a:r>
            <a:r>
              <a:rPr lang="nl-NL" dirty="0" smtClean="0"/>
              <a:t>  de meest westelijke vleugel  (nu ridderzaal)</a:t>
            </a:r>
          </a:p>
          <a:p>
            <a:r>
              <a:rPr lang="nl-NL" b="1" dirty="0" err="1" smtClean="0"/>
              <a:t>Groote</a:t>
            </a:r>
            <a:r>
              <a:rPr lang="nl-NL" b="1" dirty="0" smtClean="0"/>
              <a:t> </a:t>
            </a:r>
            <a:r>
              <a:rPr lang="nl-NL" b="1" dirty="0" err="1" smtClean="0"/>
              <a:t>Camer</a:t>
            </a:r>
            <a:r>
              <a:rPr lang="nl-NL" dirty="0" smtClean="0"/>
              <a:t>:  het middelste vertrek  (nu burchtzaal)</a:t>
            </a:r>
          </a:p>
          <a:p>
            <a:r>
              <a:rPr lang="nl-NL" b="1" dirty="0" smtClean="0"/>
              <a:t>Oude </a:t>
            </a:r>
            <a:r>
              <a:rPr lang="nl-NL" b="1" dirty="0" err="1" smtClean="0"/>
              <a:t>Poorthuys</a:t>
            </a:r>
            <a:r>
              <a:rPr lang="nl-NL" dirty="0" smtClean="0"/>
              <a:t>:  oostelijke poortgebouw  (iconografie)</a:t>
            </a:r>
          </a:p>
          <a:p>
            <a:r>
              <a:rPr lang="nl-NL" b="1" dirty="0" err="1" smtClean="0"/>
              <a:t>Nye</a:t>
            </a:r>
            <a:r>
              <a:rPr lang="nl-NL" b="1" dirty="0" smtClean="0"/>
              <a:t> </a:t>
            </a:r>
            <a:r>
              <a:rPr lang="nl-NL" b="1" dirty="0" err="1" smtClean="0"/>
              <a:t>Poorthuys</a:t>
            </a:r>
            <a:r>
              <a:rPr lang="nl-NL" dirty="0" smtClean="0"/>
              <a:t>: noordelijke poortgebouw  (iconografie)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03648" y="357301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Verder houvast aan onderdelen van het </a:t>
            </a:r>
            <a:r>
              <a:rPr lang="nl-NL" dirty="0" err="1" smtClean="0"/>
              <a:t>Muiderslot</a:t>
            </a:r>
            <a:r>
              <a:rPr lang="nl-NL" dirty="0" smtClean="0"/>
              <a:t> en de iconografie</a:t>
            </a:r>
            <a:endParaRPr lang="nl-NL" dirty="0"/>
          </a:p>
        </p:txBody>
      </p:sp>
      <p:pic>
        <p:nvPicPr>
          <p:cNvPr id="8" name="Afbeelding 7" descr="afbeeld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21088"/>
            <a:ext cx="2664296" cy="171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7-11-2013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39552" y="119675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Objecten/ruimten:				Functioneel:</a:t>
            </a:r>
          </a:p>
          <a:p>
            <a:r>
              <a:rPr lang="nl-NL" dirty="0" smtClean="0"/>
              <a:t>-Muren met spaarbogen</a:t>
            </a:r>
          </a:p>
          <a:p>
            <a:r>
              <a:rPr lang="nl-NL" dirty="0" smtClean="0"/>
              <a:t>-Torens en hun functies :		</a:t>
            </a:r>
            <a:r>
              <a:rPr lang="nl-NL" dirty="0" err="1" smtClean="0"/>
              <a:t>Molkentoren</a:t>
            </a:r>
            <a:r>
              <a:rPr lang="nl-NL" dirty="0" smtClean="0"/>
              <a:t>, </a:t>
            </a:r>
            <a:r>
              <a:rPr lang="nl-NL" dirty="0" err="1" smtClean="0"/>
              <a:t>Monckentoren</a:t>
            </a:r>
            <a:r>
              <a:rPr lang="nl-NL" dirty="0" smtClean="0"/>
              <a:t>, Bottelarijtoren, 				Kleine bottelarijtoren, Gevangenistoren (Smits-				-toren)</a:t>
            </a:r>
          </a:p>
          <a:p>
            <a:r>
              <a:rPr lang="nl-NL" dirty="0" smtClean="0"/>
              <a:t>-Boven- of zolderverdieping:		Hemelrijk, korenzolder boven de zaal</a:t>
            </a:r>
          </a:p>
          <a:p>
            <a:r>
              <a:rPr lang="nl-NL" dirty="0" smtClean="0"/>
              <a:t>-Kelders:				Bottelarijkelder, bierkelder</a:t>
            </a:r>
          </a:p>
          <a:p>
            <a:r>
              <a:rPr lang="nl-NL" dirty="0" smtClean="0"/>
              <a:t>-Poorthuizen: 			Nieuwe en Oude Poorthuis</a:t>
            </a:r>
          </a:p>
          <a:p>
            <a:r>
              <a:rPr lang="nl-NL" dirty="0" smtClean="0"/>
              <a:t>-Kamers en hun functies  		Zaal, Grote Kamer, Blauwe Kamer</a:t>
            </a:r>
          </a:p>
          <a:p>
            <a:r>
              <a:rPr lang="nl-NL" dirty="0" smtClean="0"/>
              <a:t>				(keuken, bottelarij, kapel, slaapkamer)</a:t>
            </a:r>
          </a:p>
          <a:p>
            <a:r>
              <a:rPr lang="nl-NL" dirty="0" smtClean="0"/>
              <a:t>-Bijkamertjes			Spinde, washuisje, maagdenkamer, schrijfkamer</a:t>
            </a:r>
          </a:p>
          <a:p>
            <a:r>
              <a:rPr lang="nl-NL" dirty="0" smtClean="0"/>
              <a:t>-Bijgebouwen en hun functies: 	Bakkerij, kledingopslag (garderobe)</a:t>
            </a:r>
          </a:p>
          <a:p>
            <a:r>
              <a:rPr lang="nl-NL" dirty="0" smtClean="0"/>
              <a:t>-Putten:				Slotplein, bolwerk</a:t>
            </a:r>
          </a:p>
          <a:p>
            <a:r>
              <a:rPr lang="nl-NL" dirty="0" smtClean="0"/>
              <a:t>-Straten:				Steen- en schelpenstraten</a:t>
            </a:r>
          </a:p>
          <a:p>
            <a:r>
              <a:rPr lang="nl-NL" dirty="0" smtClean="0"/>
              <a:t>-Bolwerk :			Boerderijactiviteiten   						(bouwhuizen, stallen, hooiberg, dorsvloer)</a:t>
            </a:r>
          </a:p>
          <a:p>
            <a:r>
              <a:rPr lang="nl-NL" dirty="0" smtClean="0"/>
              <a:t>-Bruggen en toebehoren </a:t>
            </a:r>
          </a:p>
          <a:p>
            <a:r>
              <a:rPr lang="nl-NL" dirty="0" smtClean="0"/>
              <a:t>-Slotgracht  en </a:t>
            </a:r>
            <a:r>
              <a:rPr lang="nl-NL" dirty="0" err="1" smtClean="0"/>
              <a:t>beschoeingen</a:t>
            </a:r>
            <a:r>
              <a:rPr lang="nl-NL" dirty="0" smtClean="0"/>
              <a:t> </a:t>
            </a:r>
          </a:p>
          <a:p>
            <a:r>
              <a:rPr lang="nl-NL" dirty="0" smtClean="0"/>
              <a:t>-Hofweide met een stelsel van sloten en grachten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259632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3.  Inzicht in locaties en functies van de diverse gebouwen  en andere zaken met betrekking tot het kasteel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633903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91680" y="2780928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HET BOLWERK</a:t>
            </a:r>
            <a:endParaRPr lang="nl-NL" sz="4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6085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56992"/>
            <a:ext cx="2466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907704" y="26064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Wat was het ‘bolwerk’?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1187624" y="1628800"/>
            <a:ext cx="63367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Plaats van </a:t>
            </a:r>
            <a:r>
              <a:rPr lang="nl-NL" sz="2800" dirty="0" err="1" smtClean="0"/>
              <a:t>boerderij-activiteiten</a:t>
            </a:r>
            <a:r>
              <a:rPr lang="nl-NL" sz="2800" dirty="0" smtClean="0"/>
              <a:t>:</a:t>
            </a:r>
          </a:p>
          <a:p>
            <a:endParaRPr lang="nl-NL" dirty="0" smtClean="0"/>
          </a:p>
          <a:p>
            <a:r>
              <a:rPr lang="nl-NL" dirty="0" smtClean="0"/>
              <a:t>Twee bouwhuizen  ‘boerderij’ , met dorsvloer</a:t>
            </a:r>
          </a:p>
          <a:p>
            <a:r>
              <a:rPr lang="nl-NL" dirty="0" smtClean="0"/>
              <a:t>Varkenshok</a:t>
            </a:r>
          </a:p>
          <a:p>
            <a:r>
              <a:rPr lang="nl-NL" dirty="0" smtClean="0"/>
              <a:t>Koeienstal</a:t>
            </a:r>
          </a:p>
          <a:p>
            <a:r>
              <a:rPr lang="nl-NL" dirty="0" smtClean="0"/>
              <a:t>Kippenhok</a:t>
            </a:r>
          </a:p>
          <a:p>
            <a:r>
              <a:rPr lang="nl-NL" dirty="0" smtClean="0"/>
              <a:t>Ossenstal</a:t>
            </a:r>
          </a:p>
          <a:p>
            <a:r>
              <a:rPr lang="nl-NL" dirty="0" smtClean="0"/>
              <a:t>Paardenstal</a:t>
            </a:r>
          </a:p>
          <a:p>
            <a:r>
              <a:rPr lang="nl-NL" dirty="0" smtClean="0"/>
              <a:t>Bergh: hooiberg of berging voor het koren</a:t>
            </a:r>
          </a:p>
          <a:p>
            <a:r>
              <a:rPr lang="nl-NL" dirty="0" err="1" smtClean="0"/>
              <a:t>Bostelkuip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437112"/>
            <a:ext cx="46085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39552" y="292494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Ruimte buiten de kasteelmuren (voorburcht).</a:t>
            </a:r>
          </a:p>
          <a:p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Een eigen put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Eigen </a:t>
            </a:r>
            <a:r>
              <a:rPr lang="nl-NL" dirty="0" err="1" smtClean="0"/>
              <a:t>steenstraten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Eigen toegangsbrug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Met een zodanige omvang waar boerderijactiviteiten 	mogelijk zijn geweest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644008" y="548680"/>
            <a:ext cx="3601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/>
              <a:t>Wat was het ‘bolwerk’?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50851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Hoogst waarschijnlijk omgeven door een aarden wal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085184"/>
            <a:ext cx="2861345" cy="13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2409056" cy="18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115616" y="2204864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Bron: NTR, 2009</a:t>
            </a:r>
            <a:endParaRPr lang="nl-NL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57800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0AC9D2-11E2-434E-8218-E085A4EA2A29}" type="datetime1">
              <a:rPr lang="nl-NL" smtClean="0"/>
              <a:pPr>
                <a:defRPr/>
              </a:pPr>
              <a:t>25-1-2014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Ben Dijkhuis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7A294-F9D7-49EE-88E4-0FD5DEF1C10A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sp>
        <p:nvSpPr>
          <p:cNvPr id="68613" name="Tekstvak 4"/>
          <p:cNvSpPr txBox="1">
            <a:spLocks noChangeArrowheads="1"/>
          </p:cNvSpPr>
          <p:nvPr/>
        </p:nvSpPr>
        <p:spPr bwMode="auto">
          <a:xfrm>
            <a:off x="827088" y="260350"/>
            <a:ext cx="7634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/>
              <a:t>Aantrekkelijke gedachte om een vergelijking te maken </a:t>
            </a:r>
          </a:p>
        </p:txBody>
      </p:sp>
      <p:sp>
        <p:nvSpPr>
          <p:cNvPr id="68614" name="Tekstvak 5"/>
          <p:cNvSpPr txBox="1">
            <a:spLocks noChangeArrowheads="1"/>
          </p:cNvSpPr>
          <p:nvPr/>
        </p:nvSpPr>
        <p:spPr bwMode="auto">
          <a:xfrm>
            <a:off x="395288" y="1196975"/>
            <a:ext cx="3944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Huys ten Nuwendueren</a:t>
            </a:r>
          </a:p>
          <a:p>
            <a:r>
              <a:rPr lang="nl-NL" sz="2800"/>
              <a:t>(Huis te Nuwendoorn</a:t>
            </a:r>
          </a:p>
        </p:txBody>
      </p:sp>
      <p:sp>
        <p:nvSpPr>
          <p:cNvPr id="68615" name="Tekstvak 7"/>
          <p:cNvSpPr txBox="1">
            <a:spLocks noChangeArrowheads="1"/>
          </p:cNvSpPr>
          <p:nvPr/>
        </p:nvSpPr>
        <p:spPr bwMode="auto">
          <a:xfrm>
            <a:off x="611188" y="4437063"/>
            <a:ext cx="2147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Nuweborch</a:t>
            </a:r>
          </a:p>
          <a:p>
            <a:r>
              <a:rPr lang="nl-NL" sz="2800"/>
              <a:t>(Nieuwburg)</a:t>
            </a:r>
          </a:p>
        </p:txBody>
      </p:sp>
      <p:pic>
        <p:nvPicPr>
          <p:cNvPr id="686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853854"/>
            <a:ext cx="5715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Tekstvak 9"/>
          <p:cNvSpPr txBox="1">
            <a:spLocks noChangeArrowheads="1"/>
          </p:cNvSpPr>
          <p:nvPr/>
        </p:nvSpPr>
        <p:spPr bwMode="auto">
          <a:xfrm>
            <a:off x="5436096" y="5949280"/>
            <a:ext cx="2981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 dirty="0"/>
              <a:t>Reconstructies: Remco </a:t>
            </a:r>
            <a:r>
              <a:rPr lang="nl-NL" sz="1400" dirty="0" err="1" smtClean="0"/>
              <a:t>Cevat</a:t>
            </a:r>
            <a:r>
              <a:rPr lang="nl-NL" sz="1400" dirty="0" smtClean="0"/>
              <a:t>, Alkmaar</a:t>
            </a:r>
            <a:endParaRPr lang="nl-NL" sz="1400" dirty="0"/>
          </a:p>
        </p:txBody>
      </p:sp>
      <p:pic>
        <p:nvPicPr>
          <p:cNvPr id="686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4704"/>
            <a:ext cx="42973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0AC9D2-11E2-434E-8218-E085A4EA2A29}" type="datetime1">
              <a:rPr lang="nl-NL" smtClean="0"/>
              <a:pPr>
                <a:defRPr/>
              </a:pPr>
              <a:t>25-1-2014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Ben Dijkhuis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4F21-17ED-43C2-B8D9-68A0811E3EC2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69637" name="Tekstvak 4"/>
          <p:cNvSpPr txBox="1">
            <a:spLocks noChangeArrowheads="1"/>
          </p:cNvSpPr>
          <p:nvPr/>
        </p:nvSpPr>
        <p:spPr bwMode="auto">
          <a:xfrm>
            <a:off x="2124075" y="476250"/>
            <a:ext cx="40751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/>
              <a:t>Huis te Nuwendoorn:</a:t>
            </a:r>
            <a:endParaRPr lang="nl-NL"/>
          </a:p>
        </p:txBody>
      </p:sp>
      <p:sp>
        <p:nvSpPr>
          <p:cNvPr id="69638" name="Tekstvak 5"/>
          <p:cNvSpPr txBox="1">
            <a:spLocks noChangeArrowheads="1"/>
          </p:cNvSpPr>
          <p:nvPr/>
        </p:nvSpPr>
        <p:spPr bwMode="auto">
          <a:xfrm>
            <a:off x="1331913" y="1268413"/>
            <a:ext cx="701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dirty="0" err="1"/>
              <a:t>Boerderij-activiteiten</a:t>
            </a:r>
            <a:r>
              <a:rPr lang="nl-NL" sz="2400" dirty="0"/>
              <a:t> aangetoond (rekening  1345)</a:t>
            </a:r>
          </a:p>
        </p:txBody>
      </p:sp>
      <p:sp>
        <p:nvSpPr>
          <p:cNvPr id="69639" name="Tekstvak 6"/>
          <p:cNvSpPr txBox="1">
            <a:spLocks noChangeArrowheads="1"/>
          </p:cNvSpPr>
          <p:nvPr/>
        </p:nvSpPr>
        <p:spPr bwMode="auto">
          <a:xfrm>
            <a:off x="1619250" y="1916113"/>
            <a:ext cx="5167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i="1" dirty="0"/>
              <a:t>*In den eersten die </a:t>
            </a:r>
            <a:r>
              <a:rPr lang="nl-NL" i="1" dirty="0" err="1"/>
              <a:t>scure</a:t>
            </a:r>
            <a:r>
              <a:rPr lang="nl-NL" i="1" dirty="0"/>
              <a:t> te stoppen </a:t>
            </a:r>
            <a:r>
              <a:rPr lang="nl-NL" b="1" dirty="0"/>
              <a:t>(schuur)</a:t>
            </a:r>
            <a:r>
              <a:rPr lang="nl-NL" i="1" dirty="0"/>
              <a:t>,</a:t>
            </a:r>
            <a:br>
              <a:rPr lang="nl-NL" i="1" dirty="0"/>
            </a:br>
            <a:r>
              <a:rPr lang="nl-NL" i="1" dirty="0"/>
              <a:t>*Item die </a:t>
            </a:r>
            <a:r>
              <a:rPr lang="nl-NL" i="1" dirty="0" err="1"/>
              <a:t>molle</a:t>
            </a:r>
            <a:r>
              <a:rPr lang="nl-NL" i="1" dirty="0"/>
              <a:t> </a:t>
            </a:r>
            <a:r>
              <a:rPr lang="nl-NL" i="1" dirty="0" err="1"/>
              <a:t>ondecken</a:t>
            </a:r>
            <a:r>
              <a:rPr lang="nl-NL" i="1" dirty="0"/>
              <a:t> </a:t>
            </a:r>
            <a:r>
              <a:rPr lang="nl-NL" b="1" dirty="0"/>
              <a:t>(molen)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>*Item 6 </a:t>
            </a:r>
            <a:r>
              <a:rPr lang="nl-NL" i="1" dirty="0" err="1"/>
              <a:t>barchroeden</a:t>
            </a:r>
            <a:r>
              <a:rPr lang="nl-NL" i="1" dirty="0"/>
              <a:t> </a:t>
            </a:r>
            <a:r>
              <a:rPr lang="nl-NL" b="1" dirty="0"/>
              <a:t>(hooiberg)</a:t>
            </a:r>
            <a:r>
              <a:rPr lang="nl-NL" i="1" dirty="0"/>
              <a:t>,</a:t>
            </a:r>
            <a:br>
              <a:rPr lang="nl-NL" i="1" dirty="0"/>
            </a:br>
            <a:r>
              <a:rPr lang="nl-NL" i="1" dirty="0"/>
              <a:t>*Item 3 </a:t>
            </a:r>
            <a:r>
              <a:rPr lang="nl-NL" i="1" dirty="0" err="1"/>
              <a:t>yseren</a:t>
            </a:r>
            <a:r>
              <a:rPr lang="nl-NL" i="1" dirty="0"/>
              <a:t>, den </a:t>
            </a:r>
            <a:r>
              <a:rPr lang="nl-NL" i="1" dirty="0" err="1"/>
              <a:t>barch</a:t>
            </a:r>
            <a:r>
              <a:rPr lang="nl-NL" i="1" dirty="0"/>
              <a:t> mede te heffen </a:t>
            </a:r>
            <a:r>
              <a:rPr lang="nl-NL" b="1" dirty="0"/>
              <a:t>(hooiberg)</a:t>
            </a:r>
            <a:r>
              <a:rPr lang="nl-NL" i="1" dirty="0"/>
              <a:t> </a:t>
            </a:r>
            <a:endParaRPr lang="nl-NL" i="1" dirty="0" smtClean="0"/>
          </a:p>
          <a:p>
            <a:r>
              <a:rPr lang="nl-NL" dirty="0" smtClean="0"/>
              <a:t>(</a:t>
            </a:r>
            <a:r>
              <a:rPr lang="nl-NL" dirty="0" err="1" smtClean="0"/>
              <a:t>Hamaker</a:t>
            </a:r>
            <a:r>
              <a:rPr lang="nl-NL" dirty="0" smtClean="0"/>
              <a:t>, 1876)</a:t>
            </a:r>
            <a:r>
              <a:rPr lang="nl-NL" i="1" dirty="0"/>
              <a:t/>
            </a:r>
            <a:br>
              <a:rPr lang="nl-NL" i="1" dirty="0"/>
            </a:br>
            <a:endParaRPr lang="nl-NL" i="1" dirty="0"/>
          </a:p>
        </p:txBody>
      </p:sp>
      <p:pic>
        <p:nvPicPr>
          <p:cNvPr id="696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575" y="3357563"/>
            <a:ext cx="23844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644900"/>
            <a:ext cx="46085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797425"/>
            <a:ext cx="280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971600" y="1556792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Wat is het</a:t>
            </a:r>
          </a:p>
          <a:p>
            <a:r>
              <a:rPr lang="nl-NL" sz="4000" dirty="0" err="1" smtClean="0"/>
              <a:t>Tymmerage-manuscript</a:t>
            </a:r>
            <a:r>
              <a:rPr lang="nl-NL" sz="4000" dirty="0" smtClean="0"/>
              <a:t>?</a:t>
            </a:r>
          </a:p>
          <a:p>
            <a:endParaRPr lang="nl-NL" sz="4000" dirty="0" smtClean="0"/>
          </a:p>
          <a:p>
            <a:r>
              <a:rPr lang="nl-NL" sz="4000" dirty="0" smtClean="0"/>
              <a:t>Wat is de historisch context ervan?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0AC9D2-11E2-434E-8218-E085A4EA2A29}" type="datetime1">
              <a:rPr lang="nl-NL" smtClean="0"/>
              <a:pPr>
                <a:defRPr/>
              </a:pPr>
              <a:t>25-1-2014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Ben Dijkhuis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60A22-6A74-46C3-B340-3A59F338DBDB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sp>
        <p:nvSpPr>
          <p:cNvPr id="70661" name="Tekstvak 5"/>
          <p:cNvSpPr txBox="1">
            <a:spLocks noChangeArrowheads="1"/>
          </p:cNvSpPr>
          <p:nvPr/>
        </p:nvSpPr>
        <p:spPr bwMode="auto">
          <a:xfrm>
            <a:off x="2267744" y="5229200"/>
            <a:ext cx="377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/>
              <a:t>Muiden</a:t>
            </a:r>
            <a:r>
              <a:rPr lang="nl-NL" dirty="0"/>
              <a:t> Jacob van </a:t>
            </a:r>
            <a:r>
              <a:rPr lang="nl-NL" dirty="0" smtClean="0"/>
              <a:t>Deventer)</a:t>
            </a:r>
          </a:p>
          <a:p>
            <a:r>
              <a:rPr lang="nl-NL" sz="1400" dirty="0" smtClean="0"/>
              <a:t>1545 Van Deventer (</a:t>
            </a:r>
            <a:r>
              <a:rPr lang="nl-NL" sz="1400" dirty="0" err="1" smtClean="0"/>
              <a:t>Biblioteca</a:t>
            </a:r>
            <a:r>
              <a:rPr lang="nl-NL" sz="1400" dirty="0" smtClean="0"/>
              <a:t> </a:t>
            </a:r>
            <a:r>
              <a:rPr lang="nl-NL" sz="1400" dirty="0" err="1" smtClean="0"/>
              <a:t>Nacional</a:t>
            </a:r>
            <a:r>
              <a:rPr lang="nl-NL" sz="1400" dirty="0" smtClean="0"/>
              <a:t> Madrid ) </a:t>
            </a:r>
            <a:endParaRPr lang="nl-NL" sz="1400" dirty="0"/>
          </a:p>
        </p:txBody>
      </p:sp>
      <p:sp>
        <p:nvSpPr>
          <p:cNvPr id="70664" name="Tekstvak 7"/>
          <p:cNvSpPr txBox="1">
            <a:spLocks noChangeArrowheads="1"/>
          </p:cNvSpPr>
          <p:nvPr/>
        </p:nvSpPr>
        <p:spPr bwMode="auto">
          <a:xfrm>
            <a:off x="1835150" y="333375"/>
            <a:ext cx="551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600"/>
              <a:t>Muiderslot met voorburcht</a:t>
            </a:r>
          </a:p>
        </p:txBody>
      </p:sp>
      <p:pic>
        <p:nvPicPr>
          <p:cNvPr id="8" name="Afbeelding 7" descr="Res000200040 Mui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12776"/>
            <a:ext cx="4248472" cy="354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331640" y="98072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ligt redelijk voor de hand dat ‘</a:t>
            </a:r>
            <a:r>
              <a:rPr lang="nl-NL" dirty="0" err="1" smtClean="0"/>
              <a:t>bolwerck</a:t>
            </a:r>
            <a:r>
              <a:rPr lang="nl-NL" dirty="0" smtClean="0"/>
              <a:t>’  of voorburcht  zich ten noorden van het slotplein bevond.</a:t>
            </a:r>
            <a:endParaRPr lang="nl-NL" dirty="0"/>
          </a:p>
        </p:txBody>
      </p:sp>
      <p:pic>
        <p:nvPicPr>
          <p:cNvPr id="5" name="Afbeelding 4" descr="afbeeldin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4968552" cy="39102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339752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Jacob van Deventer (ca. 1562)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331640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Met grachtenstelsel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339752" y="5445224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Jacob van Deventer</a:t>
            </a:r>
          </a:p>
          <a:p>
            <a:r>
              <a:rPr lang="nl-NL" sz="1400" dirty="0" smtClean="0"/>
              <a:t>1545 Van Deventer  (</a:t>
            </a:r>
            <a:r>
              <a:rPr lang="nl-NL" sz="1400" dirty="0" err="1" smtClean="0"/>
              <a:t>Biblioteca</a:t>
            </a:r>
            <a:r>
              <a:rPr lang="nl-NL" sz="1400" dirty="0" smtClean="0"/>
              <a:t> </a:t>
            </a:r>
            <a:r>
              <a:rPr lang="nl-NL" sz="1400" dirty="0" err="1" smtClean="0"/>
              <a:t>Nacional</a:t>
            </a:r>
            <a:r>
              <a:rPr lang="nl-NL" sz="1400" dirty="0" smtClean="0"/>
              <a:t> Madrid )</a:t>
            </a:r>
          </a:p>
          <a:p>
            <a:endParaRPr lang="nl-NL" dirty="0"/>
          </a:p>
        </p:txBody>
      </p:sp>
      <p:pic>
        <p:nvPicPr>
          <p:cNvPr id="7" name="Afbeelding 6" descr="Res000200052 Medemblik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3744416" cy="3588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39552" y="126876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De curiositeit van twee  poorthuizen</a:t>
            </a:r>
            <a:endParaRPr lang="nl-NL" sz="4000" b="1" dirty="0"/>
          </a:p>
        </p:txBody>
      </p:sp>
      <p:pic>
        <p:nvPicPr>
          <p:cNvPr id="6" name="Afbeelding 5" descr="poorthu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2448272" cy="2786437"/>
          </a:xfrm>
          <a:prstGeom prst="rect">
            <a:avLst/>
          </a:prstGeom>
        </p:spPr>
      </p:pic>
      <p:pic>
        <p:nvPicPr>
          <p:cNvPr id="7" name="Afbeelding 6" descr="poorthui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10" y="2564904"/>
            <a:ext cx="2653854" cy="280831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619672" y="55892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Noordzijde			Oostzijde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72000" contrast="-24000"/>
          </a:blip>
          <a:srcRect/>
          <a:stretch>
            <a:fillRect/>
          </a:stretch>
        </p:blipFill>
        <p:spPr bwMode="auto">
          <a:xfrm>
            <a:off x="539551" y="812069"/>
            <a:ext cx="8010829" cy="44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r="5400000" sx="1000" sy="1000" algn="ctr" rotWithShape="0">
              <a:srgbClr val="000000"/>
            </a:outerShdw>
          </a:effec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8B0B5C0-552E-430C-B08D-DF8B66547206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475656" y="306896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chemeClr val="bg1"/>
                </a:solidFill>
              </a:rPr>
              <a:t>Watersnoodtheorie</a:t>
            </a:r>
            <a:endParaRPr lang="nl-NL" sz="54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5576" y="15567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Twee poorthuizen en de aard van het bolwerk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95536" y="1340768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Begin 14 eeuw  ernstige situaties door het water.</a:t>
            </a:r>
          </a:p>
          <a:p>
            <a:endParaRPr lang="nl-NL" dirty="0" smtClean="0"/>
          </a:p>
          <a:p>
            <a:r>
              <a:rPr lang="nl-NL" dirty="0" smtClean="0"/>
              <a:t>Belangrijke akten van Willem III van Henegouwen (1317-1336)</a:t>
            </a:r>
          </a:p>
          <a:p>
            <a:endParaRPr lang="nl-NL" dirty="0" smtClean="0"/>
          </a:p>
          <a:p>
            <a:r>
              <a:rPr lang="nl-NL" dirty="0" smtClean="0"/>
              <a:t>Situatie voor </a:t>
            </a:r>
            <a:r>
              <a:rPr lang="nl-NL" dirty="0" err="1" smtClean="0"/>
              <a:t>Medemblik</a:t>
            </a:r>
            <a:r>
              <a:rPr lang="nl-NL" dirty="0" smtClean="0"/>
              <a:t> zeer nijpend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63688" y="3645024"/>
            <a:ext cx="64807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St. </a:t>
            </a:r>
            <a:r>
              <a:rPr lang="nl-NL" sz="3600" dirty="0" err="1" smtClean="0"/>
              <a:t>Clemensvloed</a:t>
            </a:r>
            <a:r>
              <a:rPr lang="nl-NL" sz="3600" dirty="0" smtClean="0"/>
              <a:t> </a:t>
            </a:r>
            <a:r>
              <a:rPr lang="nl-NL" dirty="0" smtClean="0"/>
              <a:t>23 november </a:t>
            </a:r>
            <a:r>
              <a:rPr lang="nl-NL" sz="4000" dirty="0" smtClean="0"/>
              <a:t>1334 </a:t>
            </a:r>
            <a:r>
              <a:rPr lang="nl-NL" dirty="0" smtClean="0"/>
              <a:t>veroorzaakte een enorme ravage. (Kastelein: Gerard van Heemskerk)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691680" y="486916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Aanleg van de inlaagdijk van </a:t>
            </a:r>
            <a:r>
              <a:rPr lang="nl-NL" sz="3600" dirty="0" smtClean="0"/>
              <a:t>1335</a:t>
            </a:r>
            <a:r>
              <a:rPr lang="nl-NL" dirty="0" smtClean="0"/>
              <a:t>, met het gevaar dat </a:t>
            </a:r>
            <a:r>
              <a:rPr lang="nl-NL" dirty="0" err="1" smtClean="0"/>
              <a:t>Medemblik</a:t>
            </a:r>
            <a:r>
              <a:rPr lang="nl-NL" dirty="0" smtClean="0"/>
              <a:t> en kasteel buitendijks kwam te liggen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6588224" y="58772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Beenakker (1988)</a:t>
            </a:r>
            <a:endParaRPr lang="nl-NL" sz="1600" dirty="0"/>
          </a:p>
        </p:txBody>
      </p:sp>
      <p:pic>
        <p:nvPicPr>
          <p:cNvPr id="7" name="Afbeelding 6" descr="scan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60840" cy="509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23528" y="69269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Er zijn meldingen  van na 1400 van </a:t>
            </a:r>
            <a:r>
              <a:rPr lang="nl-NL" sz="2800" b="1" dirty="0" smtClean="0"/>
              <a:t>buitendijks land </a:t>
            </a:r>
            <a:r>
              <a:rPr lang="nl-NL" sz="2800" dirty="0" smtClean="0"/>
              <a:t>dat nabij/voor het slot  </a:t>
            </a:r>
          </a:p>
          <a:p>
            <a:r>
              <a:rPr lang="nl-NL" sz="2800" dirty="0" smtClean="0"/>
              <a:t>van </a:t>
            </a:r>
            <a:r>
              <a:rPr lang="nl-NL" sz="2800" dirty="0" err="1" smtClean="0"/>
              <a:t>Medemblik</a:t>
            </a:r>
            <a:r>
              <a:rPr lang="nl-NL" sz="2800" dirty="0" smtClean="0"/>
              <a:t> aanwezig was.</a:t>
            </a:r>
          </a:p>
          <a:p>
            <a:endParaRPr lang="nl-NL" sz="2800" dirty="0" smtClean="0"/>
          </a:p>
          <a:p>
            <a:r>
              <a:rPr lang="nl-NL" sz="2800" dirty="0" smtClean="0"/>
              <a:t>Vergund in 1416 aan Dirk van Zandhorst  (Kastelein, Dijkgraaf en Schout van 1414-1419)</a:t>
            </a:r>
          </a:p>
          <a:p>
            <a:r>
              <a:rPr lang="nl-NL" sz="2800" dirty="0" smtClean="0"/>
              <a:t>met bedoeling om deze te bedijken</a:t>
            </a:r>
          </a:p>
          <a:p>
            <a:endParaRPr lang="nl-NL" sz="2800" dirty="0" smtClean="0"/>
          </a:p>
          <a:p>
            <a:r>
              <a:rPr lang="nl-NL" sz="2800" dirty="0" smtClean="0"/>
              <a:t>In 1484 sprak men van ’</a:t>
            </a:r>
            <a:r>
              <a:rPr lang="nl-NL" sz="2800" dirty="0" err="1" smtClean="0"/>
              <a:t>Dirc</a:t>
            </a:r>
            <a:r>
              <a:rPr lang="nl-NL" sz="2800" dirty="0" smtClean="0"/>
              <a:t> van </a:t>
            </a:r>
            <a:r>
              <a:rPr lang="nl-NL" sz="2800" dirty="0" err="1" smtClean="0"/>
              <a:t>Zandhorst’s</a:t>
            </a:r>
            <a:r>
              <a:rPr lang="nl-NL" sz="2800" dirty="0" smtClean="0"/>
              <a:t> Nes’  en  in 1485 van  ‘</a:t>
            </a:r>
            <a:r>
              <a:rPr lang="nl-NL" sz="2800" dirty="0" err="1" smtClean="0"/>
              <a:t>Dirc</a:t>
            </a:r>
            <a:r>
              <a:rPr lang="nl-NL" sz="2800" dirty="0" smtClean="0"/>
              <a:t> van </a:t>
            </a:r>
            <a:r>
              <a:rPr lang="nl-NL" sz="2800" dirty="0" err="1" smtClean="0"/>
              <a:t>Zandhorst’s</a:t>
            </a:r>
            <a:r>
              <a:rPr lang="nl-NL" sz="2800" dirty="0" smtClean="0"/>
              <a:t>  Uiterdijk’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28</a:t>
            </a:fld>
            <a:endParaRPr lang="nl-NL"/>
          </a:p>
        </p:txBody>
      </p:sp>
      <p:pic>
        <p:nvPicPr>
          <p:cNvPr id="4" name="Afbeelding 3" descr="SCA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2656"/>
            <a:ext cx="4680520" cy="61826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560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Willem </a:t>
            </a:r>
            <a:r>
              <a:rPr lang="nl-NL" dirty="0" err="1" smtClean="0"/>
              <a:t>Hendricxz</a:t>
            </a:r>
            <a:r>
              <a:rPr lang="nl-NL" dirty="0" smtClean="0"/>
              <a:t> </a:t>
            </a:r>
            <a:r>
              <a:rPr lang="nl-NL" dirty="0" err="1" smtClean="0"/>
              <a:t>Croock</a:t>
            </a:r>
            <a:r>
              <a:rPr lang="nl-NL" dirty="0" smtClean="0"/>
              <a:t> (1529)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29</a:t>
            </a:fld>
            <a:endParaRPr lang="nl-NL"/>
          </a:p>
        </p:txBody>
      </p:sp>
      <p:pic>
        <p:nvPicPr>
          <p:cNvPr id="4" name="Afbeelding 3" descr="SCAN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7410" y="0"/>
            <a:ext cx="42691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4" name="Afbeelding 3" descr="tijdb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2698" y="0"/>
            <a:ext cx="3738603" cy="6858000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H="1">
            <a:off x="6228184" y="4005064"/>
            <a:ext cx="216024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 flipV="1">
            <a:off x="6084168" y="2708920"/>
            <a:ext cx="2304256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30</a:t>
            </a:fld>
            <a:endParaRPr lang="nl-NL"/>
          </a:p>
        </p:txBody>
      </p:sp>
      <p:pic>
        <p:nvPicPr>
          <p:cNvPr id="4" name="Afbeelding 3" descr="OORS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4968552" cy="463241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23728" y="6206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Theoretisch voorstel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2411760" y="90872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HOFWEIDE</a:t>
            </a:r>
            <a:endParaRPr lang="nl-NL" sz="6000" dirty="0"/>
          </a:p>
        </p:txBody>
      </p:sp>
      <p:sp>
        <p:nvSpPr>
          <p:cNvPr id="5" name="Tekstvak 4"/>
          <p:cNvSpPr txBox="1"/>
          <p:nvPr/>
        </p:nvSpPr>
        <p:spPr>
          <a:xfrm>
            <a:off x="2483768" y="2348880"/>
            <a:ext cx="3347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gebied met een sloten- of grachtensysteem </a:t>
            </a:r>
          </a:p>
          <a:p>
            <a:endParaRPr lang="nl-NL" dirty="0" smtClean="0"/>
          </a:p>
          <a:p>
            <a:r>
              <a:rPr lang="nl-NL" dirty="0" smtClean="0"/>
              <a:t>-(Slot)gracht</a:t>
            </a:r>
          </a:p>
          <a:p>
            <a:r>
              <a:rPr lang="nl-NL" dirty="0" smtClean="0"/>
              <a:t>-Singel </a:t>
            </a:r>
          </a:p>
          <a:p>
            <a:r>
              <a:rPr lang="nl-NL" dirty="0" smtClean="0"/>
              <a:t>-Sloten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46531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Functioneel:</a:t>
            </a:r>
          </a:p>
          <a:p>
            <a:r>
              <a:rPr lang="nl-NL" dirty="0" smtClean="0"/>
              <a:t>-Weidegebied voor vee (blijkens  de  agrarische activiteiten in het bolwerk)</a:t>
            </a:r>
          </a:p>
          <a:p>
            <a:r>
              <a:rPr lang="nl-NL" dirty="0" smtClean="0"/>
              <a:t>-Visserij </a:t>
            </a:r>
          </a:p>
          <a:p>
            <a:r>
              <a:rPr lang="nl-NL" dirty="0" smtClean="0"/>
              <a:t>-Watervoorziening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32</a:t>
            </a:fld>
            <a:endParaRPr lang="nl-NL"/>
          </a:p>
        </p:txBody>
      </p:sp>
      <p:pic>
        <p:nvPicPr>
          <p:cNvPr id="4" name="Afbeelding 3" descr="vandevent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13" y="1124744"/>
            <a:ext cx="8895383" cy="515281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75656" y="404664"/>
            <a:ext cx="565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HOFWEIDE:   weidegebied met sloten- of grachtenstelsel</a:t>
            </a:r>
          </a:p>
          <a:p>
            <a:r>
              <a:rPr lang="nl-NL" dirty="0" smtClean="0"/>
              <a:t>                       (slotgracht, singel en sloten)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33</a:t>
            </a:fld>
            <a:endParaRPr lang="nl-NL"/>
          </a:p>
        </p:txBody>
      </p:sp>
      <p:pic>
        <p:nvPicPr>
          <p:cNvPr id="4" name="Afbeelding 3" descr="uutenw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035823" cy="603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11560" y="836712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 smtClean="0"/>
              <a:t>Aanvullende nuttige informatie uit de iconografie</a:t>
            </a:r>
            <a:endParaRPr lang="nl-NL" sz="4400" dirty="0"/>
          </a:p>
        </p:txBody>
      </p:sp>
      <p:sp>
        <p:nvSpPr>
          <p:cNvPr id="5" name="Tekstvak 4"/>
          <p:cNvSpPr txBox="1"/>
          <p:nvPr/>
        </p:nvSpPr>
        <p:spPr>
          <a:xfrm>
            <a:off x="1259632" y="429309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Anonymus  1588</a:t>
            </a:r>
          </a:p>
          <a:p>
            <a:r>
              <a:rPr lang="nl-NL" dirty="0" smtClean="0"/>
              <a:t>Johannes </a:t>
            </a:r>
            <a:r>
              <a:rPr lang="nl-NL" dirty="0" err="1" smtClean="0"/>
              <a:t>Blaeu</a:t>
            </a:r>
            <a:r>
              <a:rPr lang="nl-NL" dirty="0" smtClean="0"/>
              <a:t>  (1596 - 1673)  (stedenatlas)</a:t>
            </a:r>
          </a:p>
          <a:p>
            <a:r>
              <a:rPr lang="nl-NL" dirty="0" err="1" smtClean="0"/>
              <a:t>Roeland</a:t>
            </a:r>
            <a:r>
              <a:rPr lang="nl-NL" dirty="0" smtClean="0"/>
              <a:t> </a:t>
            </a:r>
            <a:r>
              <a:rPr lang="nl-NL" dirty="0" err="1" smtClean="0"/>
              <a:t>Roghman</a:t>
            </a:r>
            <a:r>
              <a:rPr lang="nl-NL" dirty="0" smtClean="0"/>
              <a:t>  (1</a:t>
            </a:r>
            <a:r>
              <a:rPr lang="en-US" dirty="0" smtClean="0"/>
              <a:t>627 - 1692) </a:t>
            </a:r>
            <a:endParaRPr lang="nl-NL" dirty="0" smtClean="0"/>
          </a:p>
          <a:p>
            <a:r>
              <a:rPr lang="nl-NL" dirty="0" smtClean="0"/>
              <a:t>Andries Schoemaker  (1660-1735)  </a:t>
            </a:r>
            <a:r>
              <a:rPr lang="nl-NL" dirty="0" err="1" smtClean="0"/>
              <a:t>cq</a:t>
            </a:r>
            <a:r>
              <a:rPr lang="nl-NL" dirty="0" smtClean="0"/>
              <a:t>  (‘atlas </a:t>
            </a:r>
            <a:r>
              <a:rPr lang="nl-NL" dirty="0" err="1" smtClean="0"/>
              <a:t>schoemaker</a:t>
            </a:r>
            <a:r>
              <a:rPr lang="nl-NL" dirty="0" smtClean="0"/>
              <a:t>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35</a:t>
            </a:fld>
            <a:endParaRPr lang="nl-NL"/>
          </a:p>
        </p:txBody>
      </p:sp>
      <p:pic>
        <p:nvPicPr>
          <p:cNvPr id="4" name="Afbeelding 3" descr="medemblik_1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480720" cy="511635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75856" y="548680"/>
            <a:ext cx="20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Anonymus  ca. 1588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36</a:t>
            </a:fld>
            <a:endParaRPr lang="nl-NL"/>
          </a:p>
        </p:txBody>
      </p:sp>
      <p:pic>
        <p:nvPicPr>
          <p:cNvPr id="4" name="Afbeelding 3" descr="medemblik_1588recon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884368" cy="430983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91680" y="9087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Reconstructie  uit 1890 van  Victor de </a:t>
            </a:r>
            <a:r>
              <a:rPr lang="nl-NL" dirty="0" err="1" smtClean="0"/>
              <a:t>Stuers</a:t>
            </a:r>
            <a:r>
              <a:rPr lang="nl-NL" dirty="0" smtClean="0"/>
              <a:t>  (1843-1916)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37</a:t>
            </a:fld>
            <a:endParaRPr lang="nl-NL"/>
          </a:p>
        </p:txBody>
      </p:sp>
      <p:pic>
        <p:nvPicPr>
          <p:cNvPr id="4" name="Afbeelding 3" descr="roghman1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542450" cy="52945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59632" y="5486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Roelant</a:t>
            </a:r>
            <a:r>
              <a:rPr lang="nl-NL" dirty="0" smtClean="0"/>
              <a:t> </a:t>
            </a:r>
            <a:r>
              <a:rPr lang="nl-NL" dirty="0" err="1" smtClean="0"/>
              <a:t>Roghman</a:t>
            </a:r>
            <a:r>
              <a:rPr lang="nl-NL" dirty="0" smtClean="0"/>
              <a:t>  1647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38</a:t>
            </a:fld>
            <a:endParaRPr lang="nl-NL"/>
          </a:p>
        </p:txBody>
      </p:sp>
      <p:pic>
        <p:nvPicPr>
          <p:cNvPr id="5" name="Afbeelding 4" descr="roghman164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655405" cy="525122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43608" y="40466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Roelant</a:t>
            </a:r>
            <a:r>
              <a:rPr lang="nl-NL" dirty="0" smtClean="0"/>
              <a:t> </a:t>
            </a:r>
            <a:r>
              <a:rPr lang="nl-NL" dirty="0" err="1" smtClean="0"/>
              <a:t>Roghman</a:t>
            </a:r>
            <a:r>
              <a:rPr lang="nl-NL" dirty="0" smtClean="0"/>
              <a:t>  1647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411760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Stedenatlas van Johannes </a:t>
            </a:r>
            <a:r>
              <a:rPr lang="nl-NL" dirty="0" err="1" smtClean="0"/>
              <a:t>Bleau</a:t>
            </a:r>
            <a:r>
              <a:rPr lang="nl-NL" dirty="0" smtClean="0"/>
              <a:t> (1649)</a:t>
            </a:r>
            <a:endParaRPr lang="nl-NL" dirty="0"/>
          </a:p>
        </p:txBody>
      </p:sp>
      <p:pic>
        <p:nvPicPr>
          <p:cNvPr id="6" name="Afbeelding 5" descr="blaeu_high_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560681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4" name="Afbeelding 3" descr="5220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2750016" cy="4365104"/>
          </a:xfrm>
          <a:prstGeom prst="rect">
            <a:avLst/>
          </a:prstGeom>
        </p:spPr>
      </p:pic>
      <p:pic>
        <p:nvPicPr>
          <p:cNvPr id="5" name="Afbeelding 4" descr="52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2601922" cy="37170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27584" y="414908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Filips</a:t>
            </a:r>
            <a:r>
              <a:rPr lang="nl-NL" dirty="0" smtClean="0"/>
              <a:t> III van </a:t>
            </a:r>
            <a:r>
              <a:rPr lang="nl-NL" dirty="0" err="1" smtClean="0"/>
              <a:t>Bourgondië</a:t>
            </a:r>
            <a:endParaRPr lang="nl-NL" dirty="0" smtClean="0"/>
          </a:p>
          <a:p>
            <a:r>
              <a:rPr lang="nl-NL" dirty="0" smtClean="0"/>
              <a:t>‘</a:t>
            </a:r>
            <a:r>
              <a:rPr lang="nl-NL" dirty="0" err="1" smtClean="0"/>
              <a:t>Filips</a:t>
            </a:r>
            <a:r>
              <a:rPr lang="nl-NL" dirty="0" smtClean="0"/>
              <a:t> de Goede‘</a:t>
            </a:r>
          </a:p>
          <a:p>
            <a:r>
              <a:rPr lang="nl-NL" dirty="0" smtClean="0"/>
              <a:t>(1396 – 1467)</a:t>
            </a:r>
          </a:p>
          <a:p>
            <a:endParaRPr lang="nl-NL" dirty="0" smtClean="0"/>
          </a:p>
          <a:p>
            <a:r>
              <a:rPr lang="nl-NL" dirty="0" smtClean="0"/>
              <a:t>-Hertog van </a:t>
            </a:r>
            <a:r>
              <a:rPr lang="nl-NL" dirty="0" err="1" smtClean="0"/>
              <a:t>Bourgondië</a:t>
            </a:r>
            <a:r>
              <a:rPr lang="nl-NL" dirty="0" smtClean="0"/>
              <a:t> </a:t>
            </a:r>
          </a:p>
          <a:p>
            <a:r>
              <a:rPr lang="nl-NL" dirty="0" smtClean="0"/>
              <a:t>-Hertog van Luxemburg, Brabant en Limburg </a:t>
            </a:r>
          </a:p>
          <a:p>
            <a:r>
              <a:rPr lang="nl-NL" dirty="0" smtClean="0"/>
              <a:t>-Graaf van Vlaanderen, Henegouwen, Holland,  Friesland en Zeeland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40</a:t>
            </a:fld>
            <a:endParaRPr lang="nl-NL"/>
          </a:p>
        </p:txBody>
      </p:sp>
      <p:pic>
        <p:nvPicPr>
          <p:cNvPr id="4" name="Afbeelding 3" descr="medemblik schoemaker 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552"/>
            <a:ext cx="4067844" cy="682244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2132856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Andries Schoemaker   (1710-1735)  naar een oudere afbeelding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41</a:t>
            </a:fld>
            <a:endParaRPr lang="nl-NL"/>
          </a:p>
        </p:txBody>
      </p:sp>
      <p:pic>
        <p:nvPicPr>
          <p:cNvPr id="4" name="Afbeelding 3" descr="Medemblik Schoemaker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22226" cy="487713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27584" y="7647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Andries Schoemaker   (gedateerd  ca. 1710-1735)  naar een oudere afbeelding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42</a:t>
            </a:fld>
            <a:endParaRPr lang="nl-NL"/>
          </a:p>
        </p:txBody>
      </p:sp>
      <p:pic>
        <p:nvPicPr>
          <p:cNvPr id="4" name="Afbeelding 3" descr="AdH1728-AdeHa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270400" cy="480318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99592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Abraham de </a:t>
            </a:r>
            <a:r>
              <a:rPr lang="nl-NL" dirty="0" err="1" smtClean="0"/>
              <a:t>Haen</a:t>
            </a:r>
            <a:r>
              <a:rPr lang="nl-NL" dirty="0" smtClean="0"/>
              <a:t> (1728) “Huis te </a:t>
            </a:r>
            <a:r>
              <a:rPr lang="nl-NL" dirty="0" err="1" smtClean="0"/>
              <a:t>Medenblik</a:t>
            </a:r>
            <a:r>
              <a:rPr lang="nl-NL" dirty="0" smtClean="0"/>
              <a:t> van </a:t>
            </a:r>
            <a:r>
              <a:rPr lang="nl-NL" dirty="0" err="1" smtClean="0"/>
              <a:t>vooren</a:t>
            </a:r>
            <a:r>
              <a:rPr lang="nl-NL" dirty="0" smtClean="0"/>
              <a:t> 1640” (vergelijk Schoemaker)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19672" y="59492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Jeanine Otten. 'De Atlas Schoemaker'. In: </a:t>
            </a:r>
            <a:r>
              <a:rPr lang="nl-NL" sz="1400" i="1" dirty="0" smtClean="0"/>
              <a:t>Voor Nederland bewaard. De verzameling van het Koninklijk Oudheidkundig Genootschap in het Rijksmuseum</a:t>
            </a:r>
            <a:r>
              <a:rPr lang="nl-NL" sz="1400" dirty="0" smtClean="0"/>
              <a:t>. 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43</a:t>
            </a:fld>
            <a:endParaRPr lang="nl-NL"/>
          </a:p>
        </p:txBody>
      </p:sp>
      <p:pic>
        <p:nvPicPr>
          <p:cNvPr id="4" name="Afbeelding 3" descr="radema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152520" cy="512521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91680" y="40466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Abraham </a:t>
            </a:r>
            <a:r>
              <a:rPr lang="nl-NL" dirty="0" err="1" smtClean="0"/>
              <a:t>Rademaker</a:t>
            </a:r>
            <a:r>
              <a:rPr lang="nl-NL" dirty="0" smtClean="0"/>
              <a:t> (1725)</a:t>
            </a:r>
          </a:p>
          <a:p>
            <a:r>
              <a:rPr lang="nl-NL" dirty="0" smtClean="0"/>
              <a:t>(fantasie </a:t>
            </a:r>
            <a:r>
              <a:rPr lang="nl-NL" dirty="0" err="1" smtClean="0"/>
              <a:t>vgl</a:t>
            </a:r>
            <a:r>
              <a:rPr lang="nl-NL" dirty="0" smtClean="0"/>
              <a:t> Schoemaker)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44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115616" y="4766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Jacobus </a:t>
            </a:r>
            <a:r>
              <a:rPr lang="nl-NL" dirty="0" err="1" smtClean="0"/>
              <a:t>Stellingwerf</a:t>
            </a:r>
            <a:r>
              <a:rPr lang="nl-NL" dirty="0" smtClean="0"/>
              <a:t>  ca. 1726  “t </a:t>
            </a:r>
            <a:r>
              <a:rPr lang="nl-NL" dirty="0" err="1" smtClean="0"/>
              <a:t>Casteel</a:t>
            </a:r>
            <a:r>
              <a:rPr lang="nl-NL" dirty="0" smtClean="0"/>
              <a:t> van </a:t>
            </a:r>
            <a:r>
              <a:rPr lang="nl-NL" dirty="0" err="1" smtClean="0"/>
              <a:t>Medenblik</a:t>
            </a:r>
            <a:r>
              <a:rPr lang="nl-NL" dirty="0" smtClean="0"/>
              <a:t> 1613”  </a:t>
            </a:r>
          </a:p>
          <a:p>
            <a:r>
              <a:rPr lang="nl-NL" dirty="0" smtClean="0"/>
              <a:t>(fantasie </a:t>
            </a:r>
            <a:r>
              <a:rPr lang="nl-NL" dirty="0" err="1" smtClean="0"/>
              <a:t>vgl</a:t>
            </a:r>
            <a:r>
              <a:rPr lang="nl-NL" dirty="0" smtClean="0"/>
              <a:t> Schoemaker)</a:t>
            </a:r>
            <a:endParaRPr lang="nl-NL" dirty="0"/>
          </a:p>
        </p:txBody>
      </p:sp>
      <p:pic>
        <p:nvPicPr>
          <p:cNvPr id="6" name="Afbeelding 5" descr="jacobstellingwe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668344" cy="495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45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043608" y="476672"/>
            <a:ext cx="72728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Andere manuscripten  met  interessante aanwijzingen</a:t>
            </a:r>
          </a:p>
          <a:p>
            <a:endParaRPr lang="nl-NL" dirty="0" smtClean="0"/>
          </a:p>
          <a:p>
            <a:pPr algn="ctr"/>
            <a:r>
              <a:rPr lang="nl-NL" sz="2800" b="1" dirty="0" smtClean="0"/>
              <a:t>1.</a:t>
            </a:r>
          </a:p>
          <a:p>
            <a:r>
              <a:rPr lang="nl-NL" dirty="0" smtClean="0"/>
              <a:t> In een oudere rekening  (1386) van de baljuw  van </a:t>
            </a:r>
            <a:r>
              <a:rPr lang="nl-NL" dirty="0" err="1" smtClean="0"/>
              <a:t>Medemblik</a:t>
            </a:r>
            <a:r>
              <a:rPr lang="nl-NL" dirty="0" smtClean="0"/>
              <a:t>, </a:t>
            </a:r>
            <a:r>
              <a:rPr lang="nl-NL" b="1" dirty="0" err="1" smtClean="0"/>
              <a:t>Bartolomeus</a:t>
            </a:r>
            <a:r>
              <a:rPr lang="nl-NL" b="1" dirty="0" smtClean="0"/>
              <a:t> van Raaphorst </a:t>
            </a:r>
            <a:r>
              <a:rPr lang="nl-NL" dirty="0" smtClean="0"/>
              <a:t>van werkzaamheden aan het kasteel: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 descr="1386bartolomeus van raaphor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240360" cy="1885493"/>
          </a:xfrm>
          <a:prstGeom prst="rect">
            <a:avLst/>
          </a:prstGeom>
        </p:spPr>
      </p:pic>
      <p:pic>
        <p:nvPicPr>
          <p:cNvPr id="6" name="Afbeelding 5" descr="1386bartolomeus van raaphor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96952"/>
            <a:ext cx="5361596" cy="27378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619672" y="58772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Vergelijkbare objecten:    Brug, keuken en bakhuis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46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403648" y="332656"/>
            <a:ext cx="53823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/>
              <a:t>2.</a:t>
            </a:r>
          </a:p>
          <a:p>
            <a:pPr algn="ctr"/>
            <a:endParaRPr lang="nl-NL" b="1" dirty="0" smtClean="0"/>
          </a:p>
          <a:p>
            <a:pPr algn="ctr"/>
            <a:r>
              <a:rPr lang="nl-NL" b="1" dirty="0" smtClean="0"/>
              <a:t>Twee een oudere </a:t>
            </a:r>
            <a:r>
              <a:rPr lang="nl-NL" b="1" dirty="0" err="1" smtClean="0"/>
              <a:t>treozier-rekeningen</a:t>
            </a:r>
            <a:r>
              <a:rPr lang="nl-NL" b="1" dirty="0" smtClean="0"/>
              <a:t> (1419)  uit het archief van de Graven van Holland</a:t>
            </a:r>
          </a:p>
          <a:p>
            <a:pPr algn="ctr"/>
            <a:r>
              <a:rPr lang="nl-NL" dirty="0" smtClean="0"/>
              <a:t> (nog in onderzoek)</a:t>
            </a:r>
          </a:p>
          <a:p>
            <a:endParaRPr lang="nl-NL" dirty="0" smtClean="0"/>
          </a:p>
          <a:p>
            <a:r>
              <a:rPr lang="nl-NL" dirty="0" smtClean="0"/>
              <a:t>-</a:t>
            </a:r>
            <a:r>
              <a:rPr lang="nl-NL" b="1" dirty="0" smtClean="0"/>
              <a:t>Rekening van Floris van </a:t>
            </a:r>
            <a:r>
              <a:rPr lang="nl-NL" b="1" dirty="0" err="1" smtClean="0"/>
              <a:t>Borsele</a:t>
            </a:r>
            <a:r>
              <a:rPr lang="nl-NL" dirty="0" smtClean="0"/>
              <a:t>, </a:t>
            </a:r>
            <a:r>
              <a:rPr lang="nl-NL" dirty="0" err="1" smtClean="0"/>
              <a:t>trezorier</a:t>
            </a:r>
            <a:r>
              <a:rPr lang="nl-NL" dirty="0" smtClean="0"/>
              <a:t>, van zijn reis naar het huis te </a:t>
            </a:r>
            <a:r>
              <a:rPr lang="nl-NL" dirty="0" err="1" smtClean="0"/>
              <a:t>Medemblik</a:t>
            </a:r>
            <a:r>
              <a:rPr lang="nl-NL" dirty="0" smtClean="0"/>
              <a:t>. </a:t>
            </a:r>
          </a:p>
          <a:p>
            <a:endParaRPr lang="nl-NL" dirty="0" smtClean="0"/>
          </a:p>
          <a:p>
            <a:r>
              <a:rPr lang="nl-NL" dirty="0" smtClean="0"/>
              <a:t>-</a:t>
            </a:r>
            <a:r>
              <a:rPr lang="nl-NL" b="1" dirty="0" smtClean="0"/>
              <a:t>Rekening van Daniël van Kralingen en Gijsbert van Rietveld </a:t>
            </a:r>
            <a:r>
              <a:rPr lang="nl-NL" dirty="0" smtClean="0"/>
              <a:t> (beide kasteleins en dijkgraven) van de kost op het huis van </a:t>
            </a:r>
            <a:r>
              <a:rPr lang="nl-NL" dirty="0" err="1" smtClean="0"/>
              <a:t>Medemblik</a:t>
            </a:r>
            <a:endParaRPr lang="nl-NL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2411760" y="4221088"/>
            <a:ext cx="4536504" cy="19697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Reparaties aan de bruggen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Schoren van het </a:t>
            </a:r>
            <a:r>
              <a:rPr lang="nl-NL" dirty="0" err="1" smtClean="0"/>
              <a:t>bouwhuis</a:t>
            </a:r>
            <a:endParaRPr lang="nl-NL" dirty="0" smtClean="0"/>
          </a:p>
          <a:p>
            <a:r>
              <a:rPr lang="nl-NL" dirty="0" smtClean="0"/>
              <a:t>Later stadium: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Schoonmaken van stenen van het </a:t>
            </a:r>
            <a:r>
              <a:rPr lang="nl-NL" dirty="0" err="1" smtClean="0"/>
              <a:t>bouwhuis</a:t>
            </a:r>
            <a:r>
              <a:rPr lang="nl-N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Vereffening van de aarde van het bakhuis </a:t>
            </a:r>
          </a:p>
          <a:p>
            <a:endParaRPr lang="nl-NL" dirty="0" smtClean="0"/>
          </a:p>
          <a:p>
            <a:r>
              <a:rPr lang="nl-NL" sz="1400" dirty="0" smtClean="0"/>
              <a:t>Bron: Esther Vink, Concept rapport RGD 2010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47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971600" y="40466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/>
              <a:t>3.</a:t>
            </a:r>
          </a:p>
          <a:p>
            <a:r>
              <a:rPr lang="nl-NL" b="1" dirty="0" smtClean="0"/>
              <a:t>Inventarisdocument</a:t>
            </a:r>
            <a:r>
              <a:rPr lang="nl-NL" dirty="0" smtClean="0"/>
              <a:t>  (1554)  van de kastelein van </a:t>
            </a:r>
            <a:r>
              <a:rPr lang="nl-NL" dirty="0" err="1" smtClean="0"/>
              <a:t>Medemblik</a:t>
            </a:r>
            <a:r>
              <a:rPr lang="nl-NL" dirty="0" smtClean="0"/>
              <a:t> </a:t>
            </a:r>
            <a:r>
              <a:rPr lang="nl-NL" b="1" dirty="0" smtClean="0"/>
              <a:t>Cornelis van Rijswijk</a:t>
            </a:r>
            <a:r>
              <a:rPr lang="nl-NL" dirty="0" smtClean="0"/>
              <a:t>:</a:t>
            </a:r>
          </a:p>
        </p:txBody>
      </p:sp>
      <p:pic>
        <p:nvPicPr>
          <p:cNvPr id="5" name="Afbeelding 4" descr="inventaris1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503576" cy="2520280"/>
          </a:xfrm>
          <a:prstGeom prst="rect">
            <a:avLst/>
          </a:prstGeom>
        </p:spPr>
      </p:pic>
      <p:pic>
        <p:nvPicPr>
          <p:cNvPr id="6" name="Afbeelding 5" descr="inventaris1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283968" cy="25213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83568" y="4293096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Vergelijkbare objecten:</a:t>
            </a:r>
            <a:r>
              <a:rPr lang="nl-NL" dirty="0" smtClean="0"/>
              <a:t>    Zaal,  kapelkamer, </a:t>
            </a:r>
            <a:r>
              <a:rPr lang="nl-NL" dirty="0" err="1" smtClean="0"/>
              <a:t>kastelein’s</a:t>
            </a:r>
            <a:r>
              <a:rPr lang="nl-NL" dirty="0" smtClean="0"/>
              <a:t> kamer, </a:t>
            </a:r>
            <a:r>
              <a:rPr lang="nl-NL" dirty="0" err="1" smtClean="0"/>
              <a:t>monnekentoren</a:t>
            </a:r>
            <a:r>
              <a:rPr lang="nl-NL" dirty="0" smtClean="0"/>
              <a:t>, poort, oude poort, hemelrijk, korenzolder boven de zaal, gevangenis(toren) ,  keuken in de zaal,  brouwtoren (bottelarijtoren), bierkelder.</a:t>
            </a:r>
          </a:p>
          <a:p>
            <a:r>
              <a:rPr lang="nl-NL" b="1" dirty="0" smtClean="0"/>
              <a:t>Nieuw benoemde objecten/ruimten: </a:t>
            </a:r>
            <a:r>
              <a:rPr lang="nl-NL" dirty="0" smtClean="0"/>
              <a:t>rode kamer, wijnkelder,  ‘</a:t>
            </a:r>
            <a:r>
              <a:rPr lang="nl-NL" dirty="0" err="1" smtClean="0"/>
              <a:t>stove</a:t>
            </a:r>
            <a:r>
              <a:rPr lang="nl-NL" dirty="0" smtClean="0"/>
              <a:t>’,  brouwerij, twee waaktorentjes, kruithoorn (of kruittoren), kelders onder de zaal en </a:t>
            </a:r>
            <a:r>
              <a:rPr lang="nl-NL" dirty="0" err="1" smtClean="0"/>
              <a:t>kastelein’s</a:t>
            </a:r>
            <a:r>
              <a:rPr lang="nl-NL" dirty="0" smtClean="0"/>
              <a:t> kamer.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4" name="Afbeelding 3" descr="Blazoen Filips de Goe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2213601" cy="3284984"/>
          </a:xfrm>
          <a:prstGeom prst="rect">
            <a:avLst/>
          </a:prstGeom>
        </p:spPr>
      </p:pic>
      <p:pic>
        <p:nvPicPr>
          <p:cNvPr id="5" name="Afbeelding 4" descr="wapenbord-orig tek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104456" cy="299361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924944"/>
            <a:ext cx="1907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fol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20v</a:t>
            </a:r>
          </a:p>
        </p:txBody>
      </p:sp>
      <p:pic>
        <p:nvPicPr>
          <p:cNvPr id="9" name="Afbeelding 8" descr="wapenbord-getransc tek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4050009" cy="298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7-11-2013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4" name="Afbeelding 3" descr="aanstelling kastel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150209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2780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 smtClean="0"/>
              <a:t>C. J. </a:t>
            </a:r>
            <a:r>
              <a:rPr lang="nl-NL" sz="1200" dirty="0" err="1" smtClean="0"/>
              <a:t>Gonnet</a:t>
            </a:r>
            <a:r>
              <a:rPr lang="nl-NL" sz="1200" dirty="0" smtClean="0"/>
              <a:t>; </a:t>
            </a:r>
            <a:r>
              <a:rPr lang="nl-NL" sz="1200" b="1" dirty="0" smtClean="0"/>
              <a:t>Inventaris van het archief Oud </a:t>
            </a:r>
            <a:r>
              <a:rPr lang="nl-NL" sz="1200" b="1" dirty="0" err="1" smtClean="0"/>
              <a:t>Medemblik</a:t>
            </a:r>
            <a:endParaRPr lang="nl-NL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1886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Benjaert</a:t>
            </a:r>
            <a:r>
              <a:rPr lang="nl-NL" sz="3600" dirty="0" smtClean="0"/>
              <a:t> </a:t>
            </a:r>
            <a:r>
              <a:rPr lang="nl-NL" sz="3600" dirty="0" err="1" smtClean="0"/>
              <a:t>Scey</a:t>
            </a:r>
            <a:r>
              <a:rPr lang="nl-NL" sz="3600" dirty="0" smtClean="0"/>
              <a:t> </a:t>
            </a:r>
            <a:r>
              <a:rPr lang="nl-NL" sz="3600" dirty="0" err="1" smtClean="0"/>
              <a:t>Jansz</a:t>
            </a:r>
            <a:r>
              <a:rPr lang="nl-NL" sz="3600" dirty="0" smtClean="0"/>
              <a:t>      </a:t>
            </a:r>
          </a:p>
          <a:p>
            <a:r>
              <a:rPr lang="nl-NL" dirty="0" smtClean="0"/>
              <a:t>Kastelein van </a:t>
            </a:r>
            <a:r>
              <a:rPr lang="nl-NL" dirty="0" err="1" smtClean="0"/>
              <a:t>Medemblik</a:t>
            </a:r>
            <a:r>
              <a:rPr lang="nl-NL" dirty="0" smtClean="0"/>
              <a:t> in de functies van dijkgraaf en schout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3284984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Genoemde </a:t>
            </a:r>
            <a:r>
              <a:rPr lang="nl-NL" dirty="0" err="1" smtClean="0"/>
              <a:t>rentmeesters-generaal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sz="2400" dirty="0" smtClean="0"/>
              <a:t>Godschalk </a:t>
            </a:r>
            <a:r>
              <a:rPr lang="nl-NL" sz="2400" dirty="0" err="1" smtClean="0"/>
              <a:t>Oem</a:t>
            </a:r>
            <a:r>
              <a:rPr lang="nl-NL" sz="2400" dirty="0" smtClean="0"/>
              <a:t> (1432-1339)</a:t>
            </a:r>
          </a:p>
          <a:p>
            <a:r>
              <a:rPr lang="nl-NL" sz="2400" dirty="0" smtClean="0"/>
              <a:t>Willem van </a:t>
            </a:r>
            <a:r>
              <a:rPr lang="nl-NL" sz="2400" dirty="0" err="1" smtClean="0"/>
              <a:t>Naaldwijk</a:t>
            </a:r>
            <a:r>
              <a:rPr lang="nl-NL" sz="2400" dirty="0" smtClean="0"/>
              <a:t> (1439-1441) </a:t>
            </a:r>
          </a:p>
          <a:p>
            <a:r>
              <a:rPr lang="nl-NL" sz="2400" dirty="0" smtClean="0"/>
              <a:t>Willem </a:t>
            </a:r>
            <a:r>
              <a:rPr lang="nl-NL" sz="2400" dirty="0" err="1" smtClean="0"/>
              <a:t>Engelbrechtszn</a:t>
            </a:r>
            <a:r>
              <a:rPr lang="nl-NL" sz="2400" dirty="0" smtClean="0"/>
              <a:t>. (1442-1446)</a:t>
            </a:r>
          </a:p>
          <a:p>
            <a:r>
              <a:rPr lang="nl-NL" sz="2400" dirty="0" err="1" smtClean="0"/>
              <a:t>Anthonis</a:t>
            </a:r>
            <a:r>
              <a:rPr lang="nl-NL" sz="2400" dirty="0" smtClean="0"/>
              <a:t> </a:t>
            </a:r>
            <a:r>
              <a:rPr lang="nl-NL" sz="2400" dirty="0" err="1" smtClean="0"/>
              <a:t>Michiels</a:t>
            </a:r>
            <a:r>
              <a:rPr lang="nl-NL" sz="2400" dirty="0" smtClean="0"/>
              <a:t> (1446-1451)</a:t>
            </a:r>
            <a:endParaRPr lang="nl-NL" sz="2400" dirty="0"/>
          </a:p>
        </p:txBody>
      </p:sp>
      <p:pic>
        <p:nvPicPr>
          <p:cNvPr id="8" name="Afbeelding 7" descr="willem van naaldwij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592288" cy="3776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619672" y="2636912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KENMERKEN VAN HET MANUSCRIPT</a:t>
            </a:r>
            <a:endParaRPr lang="nl-N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331640" y="1988840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Het manuscript is op papier geschreven met een perkamenten omslag</a:t>
            </a:r>
          </a:p>
          <a:p>
            <a:endParaRPr lang="nl-NL" sz="2000" dirty="0" smtClean="0"/>
          </a:p>
          <a:p>
            <a:r>
              <a:rPr lang="nl-NL" sz="2000" dirty="0" smtClean="0"/>
              <a:t>Het manuscript bestaat uit 102 pagina’s   (51 </a:t>
            </a:r>
            <a:r>
              <a:rPr lang="nl-NL" sz="2000" dirty="0" err="1" smtClean="0"/>
              <a:t>folia</a:t>
            </a:r>
            <a:r>
              <a:rPr lang="nl-NL" sz="2000" dirty="0" smtClean="0"/>
              <a:t>) + losse appendix (brief)</a:t>
            </a:r>
          </a:p>
          <a:p>
            <a:endParaRPr lang="nl-NL" sz="2000" dirty="0" smtClean="0"/>
          </a:p>
          <a:p>
            <a:r>
              <a:rPr lang="nl-NL" sz="2000" dirty="0" smtClean="0"/>
              <a:t>Bestaat uit 6 deelrekeningen en een aanhangsel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267744" y="4046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1. INDELING EN KENMERKEN VAN HET MANUSCRIPT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7-11-2013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5C0-552E-430C-B08D-DF8B66547206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331640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2.  Minstens zeven verschillende handschriften </a:t>
            </a:r>
          </a:p>
          <a:p>
            <a:endParaRPr lang="nl-NL" dirty="0"/>
          </a:p>
        </p:txBody>
      </p:sp>
      <p:pic>
        <p:nvPicPr>
          <p:cNvPr id="5" name="Afbeelding 4" descr="handschrift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941168"/>
            <a:ext cx="3737772" cy="1440000"/>
          </a:xfrm>
          <a:prstGeom prst="rect">
            <a:avLst/>
          </a:prstGeom>
        </p:spPr>
      </p:pic>
      <p:pic>
        <p:nvPicPr>
          <p:cNvPr id="6" name="Afbeelding 5" descr="handschrif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1008"/>
            <a:ext cx="3737772" cy="1440000"/>
          </a:xfrm>
          <a:prstGeom prst="rect">
            <a:avLst/>
          </a:prstGeom>
        </p:spPr>
      </p:pic>
      <p:pic>
        <p:nvPicPr>
          <p:cNvPr id="7" name="Afbeelding 6" descr="handschrift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620848"/>
            <a:ext cx="3737772" cy="1440000"/>
          </a:xfrm>
          <a:prstGeom prst="rect">
            <a:avLst/>
          </a:prstGeom>
        </p:spPr>
      </p:pic>
      <p:pic>
        <p:nvPicPr>
          <p:cNvPr id="8" name="Afbeelding 7" descr="handschrift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061008"/>
            <a:ext cx="3737772" cy="1440000"/>
          </a:xfrm>
          <a:prstGeom prst="rect">
            <a:avLst/>
          </a:prstGeom>
        </p:spPr>
      </p:pic>
      <p:pic>
        <p:nvPicPr>
          <p:cNvPr id="9" name="Afbeelding 8" descr="handschrift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501008"/>
            <a:ext cx="3737772" cy="1440000"/>
          </a:xfrm>
          <a:prstGeom prst="rect">
            <a:avLst/>
          </a:prstGeom>
        </p:spPr>
      </p:pic>
      <p:pic>
        <p:nvPicPr>
          <p:cNvPr id="10" name="Afbeelding 9" descr="handschrift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501008"/>
            <a:ext cx="3737772" cy="1440000"/>
          </a:xfrm>
          <a:prstGeom prst="rect">
            <a:avLst/>
          </a:prstGeom>
        </p:spPr>
      </p:pic>
      <p:pic>
        <p:nvPicPr>
          <p:cNvPr id="11" name="Afbeelding 10" descr="handschrift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4941168"/>
            <a:ext cx="3744416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1273</Words>
  <Application>Microsoft Office PowerPoint</Application>
  <PresentationFormat>Diavoorstelling (4:3)</PresentationFormat>
  <Paragraphs>303</Paragraphs>
  <Slides>47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4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Ben Dijkhuis</dc:creator>
  <cp:lastModifiedBy>Ben Dijkhuis</cp:lastModifiedBy>
  <cp:revision>133</cp:revision>
  <dcterms:created xsi:type="dcterms:W3CDTF">2013-10-27T08:54:40Z</dcterms:created>
  <dcterms:modified xsi:type="dcterms:W3CDTF">2014-01-25T11:33:03Z</dcterms:modified>
</cp:coreProperties>
</file>